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72" r:id="rId2"/>
  </p:sldMasterIdLst>
  <p:sldIdLst>
    <p:sldId id="299" r:id="rId3"/>
    <p:sldId id="262" r:id="rId4"/>
    <p:sldId id="301" r:id="rId5"/>
    <p:sldId id="303" r:id="rId6"/>
    <p:sldId id="293" r:id="rId7"/>
    <p:sldId id="297" r:id="rId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574" autoAdjust="0"/>
    <p:restoredTop sz="94660"/>
  </p:normalViewPr>
  <p:slideViewPr>
    <p:cSldViewPr snapToGrid="0">
      <p:cViewPr varScale="1">
        <p:scale>
          <a:sx n="69" d="100"/>
          <a:sy n="69" d="100"/>
        </p:scale>
        <p:origin x="-46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1AE5DAB-A6E4-4BBB-9455-73D6DE3C3711}" type="datetimeFigureOut">
              <a:rPr lang="ar-SA" smtClean="0"/>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389286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1AE5DAB-A6E4-4BBB-9455-73D6DE3C3711}" type="datetimeFigureOut">
              <a:rPr lang="ar-SA" smtClean="0"/>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2942609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1AE5DAB-A6E4-4BBB-9455-73D6DE3C3711}" type="datetimeFigureOut">
              <a:rPr lang="ar-SA" smtClean="0"/>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3566283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26"/>
            <a:ext cx="103632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86822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24290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01"/>
            <a:ext cx="103632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79932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4676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78492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62824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12464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1" y="273050"/>
            <a:ext cx="4011084"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301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1AE5DAB-A6E4-4BBB-9455-73D6DE3C3711}" type="datetimeFigureOut">
              <a:rPr lang="ar-SA" smtClean="0"/>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28420057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8786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803852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108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1AE5DAB-A6E4-4BBB-9455-73D6DE3C3711}" type="datetimeFigureOut">
              <a:rPr lang="ar-SA" smtClean="0"/>
              <a:t>23/07/1441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377652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1AE5DAB-A6E4-4BBB-9455-73D6DE3C3711}" type="datetimeFigureOut">
              <a:rPr lang="ar-SA" smtClean="0"/>
              <a:t>23/07/1441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3392815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1AE5DAB-A6E4-4BBB-9455-73D6DE3C3711}" type="datetimeFigureOut">
              <a:rPr lang="ar-SA" smtClean="0"/>
              <a:t>23/07/1441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1216825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1AE5DAB-A6E4-4BBB-9455-73D6DE3C3711}" type="datetimeFigureOut">
              <a:rPr lang="ar-SA" smtClean="0"/>
              <a:t>23/07/1441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294720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1AE5DAB-A6E4-4BBB-9455-73D6DE3C3711}" type="datetimeFigureOut">
              <a:rPr lang="ar-SA" smtClean="0"/>
              <a:t>23/07/1441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261479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1AE5DAB-A6E4-4BBB-9455-73D6DE3C3711}" type="datetimeFigureOut">
              <a:rPr lang="ar-SA" smtClean="0"/>
              <a:t>23/07/1441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369979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1AE5DAB-A6E4-4BBB-9455-73D6DE3C3711}" type="datetimeFigureOut">
              <a:rPr lang="ar-SA" smtClean="0"/>
              <a:t>23/07/1441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7C103E4-F6A5-4A3D-8BF7-F6D1BA3B8D20}" type="slidenum">
              <a:rPr lang="ar-SA" smtClean="0"/>
              <a:t>‹#›</a:t>
            </a:fld>
            <a:endParaRPr lang="ar-SA"/>
          </a:p>
        </p:txBody>
      </p:sp>
    </p:spTree>
    <p:extLst>
      <p:ext uri="{BB962C8B-B14F-4D97-AF65-F5344CB8AC3E}">
        <p14:creationId xmlns:p14="http://schemas.microsoft.com/office/powerpoint/2010/main" val="1495035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1AE5DAB-A6E4-4BBB-9455-73D6DE3C3711}" type="datetimeFigureOut">
              <a:rPr lang="ar-SA" smtClean="0"/>
              <a:t>23/07/1441</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7C103E4-F6A5-4A3D-8BF7-F6D1BA3B8D20}" type="slidenum">
              <a:rPr lang="ar-SA" smtClean="0"/>
              <a:t>‹#›</a:t>
            </a:fld>
            <a:endParaRPr lang="ar-SA"/>
          </a:p>
        </p:txBody>
      </p:sp>
    </p:spTree>
    <p:extLst>
      <p:ext uri="{BB962C8B-B14F-4D97-AF65-F5344CB8AC3E}">
        <p14:creationId xmlns:p14="http://schemas.microsoft.com/office/powerpoint/2010/main" val="1923647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600" y="1600201"/>
            <a:ext cx="109728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737600" y="635635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FCAE2CA-DCCC-436F-830F-E9A25E2AFBFE}" type="datetimeFigureOut">
              <a:rPr lang="ar-SA" smtClean="0">
                <a:solidFill>
                  <a:prstClr val="black">
                    <a:tint val="75000"/>
                  </a:prstClr>
                </a:solidFill>
              </a:rPr>
              <a:pPr/>
              <a:t>23/07/1441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4165600" y="635635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09600" y="635635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CFD3CED-5797-4291-9E0C-429C4933EEF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335381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مجموعة 9"/>
          <p:cNvGrpSpPr/>
          <p:nvPr/>
        </p:nvGrpSpPr>
        <p:grpSpPr>
          <a:xfrm>
            <a:off x="1698613" y="243840"/>
            <a:ext cx="8839200" cy="6446520"/>
            <a:chOff x="76200" y="228600"/>
            <a:chExt cx="8839200" cy="6446520"/>
          </a:xfrm>
        </p:grpSpPr>
        <p:pic>
          <p:nvPicPr>
            <p:cNvPr id="1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0861" b="6000"/>
            <a:stretch/>
          </p:blipFill>
          <p:spPr bwMode="auto">
            <a:xfrm flipH="1">
              <a:off x="76200" y="228600"/>
              <a:ext cx="3508568" cy="6446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0861" b="6000"/>
            <a:stretch/>
          </p:blipFill>
          <p:spPr bwMode="auto">
            <a:xfrm>
              <a:off x="3581400" y="228600"/>
              <a:ext cx="5334000" cy="6446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Subtitle 2"/>
          <p:cNvSpPr txBox="1">
            <a:spLocks/>
          </p:cNvSpPr>
          <p:nvPr/>
        </p:nvSpPr>
        <p:spPr>
          <a:xfrm>
            <a:off x="3733800" y="2819400"/>
            <a:ext cx="6248400"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a:endParaRPr lang="en-US" sz="5400" dirty="0">
              <a:solidFill>
                <a:srgbClr val="FFC000"/>
              </a:solidFill>
              <a:cs typeface="PT Bold Heading" panose="02010400000000000000" pitchFamily="2" charset="-78"/>
            </a:endParaRPr>
          </a:p>
        </p:txBody>
      </p:sp>
      <p:sp>
        <p:nvSpPr>
          <p:cNvPr id="14" name="Rectangle 3"/>
          <p:cNvSpPr>
            <a:spLocks noChangeArrowheads="1"/>
          </p:cNvSpPr>
          <p:nvPr/>
        </p:nvSpPr>
        <p:spPr bwMode="auto">
          <a:xfrm>
            <a:off x="1856509" y="1156135"/>
            <a:ext cx="8125691"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l" rtl="0" eaLnBrk="0" fontAlgn="base" hangingPunct="0">
              <a:spcBef>
                <a:spcPct val="0"/>
              </a:spcBef>
              <a:spcAft>
                <a:spcPct val="0"/>
              </a:spcAft>
              <a:tabLst>
                <a:tab pos="4445000" algn="l"/>
              </a:tabLst>
              <a:defRPr>
                <a:solidFill>
                  <a:schemeClr val="tx1"/>
                </a:solidFill>
                <a:latin typeface="Arial" panose="020B0604020202020204" pitchFamily="34" charset="0"/>
              </a:defRPr>
            </a:lvl1pPr>
            <a:lvl2pPr algn="l" rtl="0" eaLnBrk="0" fontAlgn="base" hangingPunct="0">
              <a:spcBef>
                <a:spcPct val="0"/>
              </a:spcBef>
              <a:spcAft>
                <a:spcPct val="0"/>
              </a:spcAft>
              <a:tabLst>
                <a:tab pos="4445000" algn="l"/>
              </a:tabLst>
              <a:defRPr>
                <a:solidFill>
                  <a:schemeClr val="tx1"/>
                </a:solidFill>
                <a:latin typeface="Arial" panose="020B0604020202020204" pitchFamily="34" charset="0"/>
              </a:defRPr>
            </a:lvl2pPr>
            <a:lvl3pPr algn="l" rtl="0" eaLnBrk="0" fontAlgn="base" hangingPunct="0">
              <a:spcBef>
                <a:spcPct val="0"/>
              </a:spcBef>
              <a:spcAft>
                <a:spcPct val="0"/>
              </a:spcAft>
              <a:tabLst>
                <a:tab pos="4445000" algn="l"/>
              </a:tabLst>
              <a:defRPr>
                <a:solidFill>
                  <a:schemeClr val="tx1"/>
                </a:solidFill>
                <a:latin typeface="Arial" panose="020B0604020202020204" pitchFamily="34" charset="0"/>
              </a:defRPr>
            </a:lvl3pPr>
            <a:lvl4pPr algn="l" rtl="0" eaLnBrk="0" fontAlgn="base" hangingPunct="0">
              <a:spcBef>
                <a:spcPct val="0"/>
              </a:spcBef>
              <a:spcAft>
                <a:spcPct val="0"/>
              </a:spcAft>
              <a:tabLst>
                <a:tab pos="4445000" algn="l"/>
              </a:tabLst>
              <a:defRPr>
                <a:solidFill>
                  <a:schemeClr val="tx1"/>
                </a:solidFill>
                <a:latin typeface="Arial" panose="020B0604020202020204" pitchFamily="34" charset="0"/>
              </a:defRPr>
            </a:lvl4pPr>
            <a:lvl5pPr algn="l" rtl="0" eaLnBrk="0" fontAlgn="base" hangingPunct="0">
              <a:spcBef>
                <a:spcPct val="0"/>
              </a:spcBef>
              <a:spcAft>
                <a:spcPct val="0"/>
              </a:spcAft>
              <a:tabLst>
                <a:tab pos="4445000" algn="l"/>
              </a:tabLst>
              <a:defRPr>
                <a:solidFill>
                  <a:schemeClr val="tx1"/>
                </a:solidFill>
                <a:latin typeface="Arial" panose="020B0604020202020204" pitchFamily="34" charset="0"/>
              </a:defRPr>
            </a:lvl5pPr>
            <a:lvl6pPr algn="l" rtl="0" eaLnBrk="0" fontAlgn="base" hangingPunct="0">
              <a:spcBef>
                <a:spcPct val="0"/>
              </a:spcBef>
              <a:spcAft>
                <a:spcPct val="0"/>
              </a:spcAft>
              <a:tabLst>
                <a:tab pos="4445000" algn="l"/>
              </a:tabLst>
              <a:defRPr>
                <a:solidFill>
                  <a:schemeClr val="tx1"/>
                </a:solidFill>
                <a:latin typeface="Arial" panose="020B0604020202020204" pitchFamily="34" charset="0"/>
              </a:defRPr>
            </a:lvl6pPr>
            <a:lvl7pPr algn="l" rtl="0" eaLnBrk="0" fontAlgn="base" hangingPunct="0">
              <a:spcBef>
                <a:spcPct val="0"/>
              </a:spcBef>
              <a:spcAft>
                <a:spcPct val="0"/>
              </a:spcAft>
              <a:tabLst>
                <a:tab pos="4445000" algn="l"/>
              </a:tabLst>
              <a:defRPr>
                <a:solidFill>
                  <a:schemeClr val="tx1"/>
                </a:solidFill>
                <a:latin typeface="Arial" panose="020B0604020202020204" pitchFamily="34" charset="0"/>
              </a:defRPr>
            </a:lvl7pPr>
            <a:lvl8pPr algn="l" rtl="0" eaLnBrk="0" fontAlgn="base" hangingPunct="0">
              <a:spcBef>
                <a:spcPct val="0"/>
              </a:spcBef>
              <a:spcAft>
                <a:spcPct val="0"/>
              </a:spcAft>
              <a:tabLst>
                <a:tab pos="4445000" algn="l"/>
              </a:tabLst>
              <a:defRPr>
                <a:solidFill>
                  <a:schemeClr val="tx1"/>
                </a:solidFill>
                <a:latin typeface="Arial" panose="020B0604020202020204" pitchFamily="34" charset="0"/>
              </a:defRPr>
            </a:lvl8pPr>
            <a:lvl9pPr algn="l" rtl="0" eaLnBrk="0" fontAlgn="base" hangingPunct="0">
              <a:spcBef>
                <a:spcPct val="0"/>
              </a:spcBef>
              <a:spcAft>
                <a:spcPct val="0"/>
              </a:spcAft>
              <a:tabLst>
                <a:tab pos="4445000" algn="l"/>
              </a:tabLs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0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جامعة</a:t>
            </a:r>
            <a:r>
              <a:rPr kumimoji="0" lang="ar-SA" altLang="ar-SA" sz="2400" b="1" i="0" u="none" strike="noStrike" cap="none" normalizeH="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بنها</a:t>
            </a:r>
            <a:endParaRPr kumimoji="0" lang="en-US" altLang="ar-SA" sz="24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كلية التربية 	</a:t>
            </a:r>
            <a:endParaRPr kumimoji="0" lang="en-US" altLang="ar-SA" sz="24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قسم / أصول</a:t>
            </a:r>
            <a:r>
              <a:rPr kumimoji="0" lang="ar-SA" altLang="ar-SA" sz="2400" b="1" i="0" u="none" strike="noStrike" cap="none" normalizeH="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التربية </a:t>
            </a: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400" b="1" i="0" u="sng"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بيانات عضو هيئة التدريس </a:t>
            </a:r>
            <a:endParaRPr kumimoji="0" lang="en-US" altLang="ar-SA" sz="24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اسم  عضو هيئة التدريس القائم بتدريس المقرر :</a:t>
            </a:r>
            <a:r>
              <a:rPr kumimoji="0" lang="ar-SA" altLang="ar-SA" sz="2400" b="1" i="0" u="sng"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د مها ابو المجد</a:t>
            </a: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البريد  الالكتروني : . </a:t>
            </a:r>
            <a:r>
              <a:rPr kumimoji="0" lang="en-US"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mahyomar54@yahoo.com</a:t>
            </a:r>
            <a:endParaRPr kumimoji="0" lang="en-US" altLang="ar-SA" sz="24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رقم</a:t>
            </a:r>
            <a:r>
              <a:rPr kumimoji="0" lang="ar-SA" altLang="ar-SA" sz="2400" b="1" i="0" u="none" strike="noStrike" cap="none" normalizeH="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المكتب </a:t>
            </a: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lang="en-US" altLang="ar-SA" sz="2400" b="1" dirty="0" smtClean="0">
                <a:latin typeface="Traditional Arabic" panose="02020603050405020304" pitchFamily="18" charset="-78"/>
                <a:ea typeface="Times New Roman" panose="02020603050405020304" pitchFamily="18" charset="0"/>
                <a:cs typeface="Traditional Arabic" panose="02020603050405020304" pitchFamily="18" charset="-78"/>
              </a:rPr>
              <a:t>A6</a:t>
            </a:r>
            <a:endPar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400" b="1" i="0" u="sng"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بيانات المقرر : </a:t>
            </a:r>
            <a:endParaRPr kumimoji="0" lang="en-US" altLang="ar-SA" sz="2400" b="1"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اسم المقرر </a:t>
            </a: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r>
              <a:rPr kumimoji="0" lang="ar-SA" altLang="ar-SA" sz="2400" b="1" i="0" u="none" strike="noStrike" cap="none" normalizeH="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تخطيط </a:t>
            </a:r>
            <a:r>
              <a:rPr kumimoji="0" lang="ar-SA" altLang="ar-SA" sz="2400" b="1" i="0" u="none" strike="noStrike" cap="none" normalizeH="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التعليم </a:t>
            </a:r>
            <a:r>
              <a:rPr kumimoji="0" lang="ar-SA" altLang="ar-SA" sz="2400" b="1" i="0" u="none" strike="noStrike" cap="none" normalizeH="0" dirty="0" err="1"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واقتصادياته</a:t>
            </a: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.(دبلوم خاص ) </a:t>
            </a:r>
            <a:r>
              <a:rPr kumimoji="0" lang="ar-SA" altLang="ar-SA" sz="2400" b="1" i="0" u="none" strike="noStrike" cap="none" normalizeH="0" baseline="0" dirty="0" err="1"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اختيارى</a:t>
            </a: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عدد الساعات المعتمدة :3</a:t>
            </a:r>
          </a:p>
          <a:p>
            <a:pPr marL="0" marR="0" lvl="0" indent="0" algn="r" defTabSz="914400" rtl="1" eaLnBrk="0" fontAlgn="base" latinLnBrk="0" hangingPunct="0">
              <a:lnSpc>
                <a:spcPct val="100000"/>
              </a:lnSpc>
              <a:spcBef>
                <a:spcPct val="0"/>
              </a:spcBef>
              <a:spcAft>
                <a:spcPct val="0"/>
              </a:spcAft>
              <a:buClrTx/>
              <a:buSzTx/>
              <a:buFontTx/>
              <a:buNone/>
              <a:tabLst>
                <a:tab pos="4445000" algn="l"/>
              </a:tabLst>
            </a:pP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طبيعة المقرر :   </a:t>
            </a:r>
            <a:r>
              <a:rPr kumimoji="0" lang="ar-SA" altLang="ar-SA" sz="2400" b="1" i="0" u="none" strike="noStrike" cap="none" normalizeH="0" baseline="0" dirty="0" err="1"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نظرى</a:t>
            </a:r>
            <a:r>
              <a:rPr kumimoji="0" lang="ar-SA" altLang="ar-SA" sz="2400" b="1" i="0" u="none" strike="noStrike" cap="none" normalizeH="0" baseline="0" dirty="0" smtClean="0">
                <a:ln>
                  <a:noFill/>
                </a:ln>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rPr>
              <a:t>      </a:t>
            </a:r>
          </a:p>
        </p:txBody>
      </p:sp>
      <p:pic>
        <p:nvPicPr>
          <p:cNvPr id="9" name="Picture 8" descr="image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27300" y="992251"/>
            <a:ext cx="1647536" cy="1335313"/>
          </a:xfrm>
          <a:prstGeom prst="rect">
            <a:avLst/>
          </a:prstGeom>
          <a:noFill/>
          <a:ln>
            <a:noFill/>
          </a:ln>
        </p:spPr>
      </p:pic>
    </p:spTree>
    <p:extLst>
      <p:ext uri="{BB962C8B-B14F-4D97-AF65-F5344CB8AC3E}">
        <p14:creationId xmlns:p14="http://schemas.microsoft.com/office/powerpoint/2010/main" val="406916935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https://encrypted-tbn3.gstatic.com/images?q=tbn:ANd9GcQ7owvRBNbz29l6gHs865gv9_QjA5aUhMTSL6L_feYqUG_XRVhbF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1" y="163773"/>
            <a:ext cx="5205484" cy="623702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ttps://encrypted-tbn3.gstatic.com/images?q=tbn:ANd9GcQ7owvRBNbz29l6gHs865gv9_QjA5aUhMTSL6L_feYqUG_XRVhbFw"/>
          <p:cNvPicPr>
            <a:picLocks noChangeAspect="1" noChangeArrowheads="1"/>
          </p:cNvPicPr>
          <p:nvPr/>
        </p:nvPicPr>
        <p:blipFill rotWithShape="1">
          <a:blip r:embed="rId2">
            <a:extLst>
              <a:ext uri="{28A0092B-C50C-407E-A947-70E740481C1C}">
                <a14:useLocalDpi xmlns:a14="http://schemas.microsoft.com/office/drawing/2010/main" val="0"/>
              </a:ext>
            </a:extLst>
          </a:blip>
          <a:srcRect t="4715" r="65538"/>
          <a:stretch/>
        </p:blipFill>
        <p:spPr bwMode="auto">
          <a:xfrm>
            <a:off x="723331" y="472441"/>
            <a:ext cx="6440891" cy="5928359"/>
          </a:xfrm>
          <a:prstGeom prst="rect">
            <a:avLst/>
          </a:prstGeom>
          <a:noFill/>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3043881" y="2820092"/>
            <a:ext cx="4648200" cy="1676400"/>
          </a:xfrm>
        </p:spPr>
        <p:txBody>
          <a:bodyPr>
            <a:noAutofit/>
          </a:bodyPr>
          <a:lstStyle/>
          <a:p>
            <a:pPr fontAlgn="base"/>
            <a:r>
              <a:rPr lang="ar-EG" sz="4000" dirty="0">
                <a:solidFill>
                  <a:srgbClr val="FF0000"/>
                </a:solidFill>
                <a:cs typeface="PT Bold Heading" pitchFamily="2" charset="-78"/>
              </a:rPr>
              <a:t>علم اقتصاديات التعليم</a:t>
            </a:r>
            <a:r>
              <a:rPr lang="ar-EG" sz="4000" dirty="0">
                <a:cs typeface="PT Bold Heading" pitchFamily="2" charset="-78"/>
              </a:rPr>
              <a:t/>
            </a:r>
            <a:br>
              <a:rPr lang="ar-EG" sz="4000" dirty="0">
                <a:cs typeface="PT Bold Heading" pitchFamily="2" charset="-78"/>
              </a:rPr>
            </a:br>
            <a:r>
              <a:rPr lang="ar-EG" sz="4000" dirty="0">
                <a:solidFill>
                  <a:srgbClr val="FF0000"/>
                </a:solidFill>
                <a:cs typeface="PT Bold Heading" pitchFamily="2" charset="-78"/>
              </a:rPr>
              <a:t>منشأه وتطوره ومجالاته وأوجه الاستفادة</a:t>
            </a:r>
            <a:r>
              <a:rPr lang="ar-EG" sz="4000" dirty="0"/>
              <a:t/>
            </a:r>
            <a:br>
              <a:rPr lang="ar-EG" sz="4000" dirty="0"/>
            </a:br>
            <a:r>
              <a:rPr lang="ar-SA" sz="4000" dirty="0">
                <a:solidFill>
                  <a:schemeClr val="accent6">
                    <a:lumMod val="20000"/>
                    <a:lumOff val="80000"/>
                  </a:schemeClr>
                </a:solidFill>
                <a:cs typeface="PT Bold Heading" panose="02010400000000000000" pitchFamily="2" charset="-78"/>
              </a:rPr>
              <a:t/>
            </a:r>
            <a:br>
              <a:rPr lang="ar-SA" sz="4000" dirty="0">
                <a:solidFill>
                  <a:schemeClr val="accent6">
                    <a:lumMod val="20000"/>
                    <a:lumOff val="80000"/>
                  </a:schemeClr>
                </a:solidFill>
                <a:cs typeface="PT Bold Heading" panose="02010400000000000000" pitchFamily="2" charset="-78"/>
              </a:rPr>
            </a:br>
            <a:endParaRPr lang="ar-SA" sz="4000" dirty="0">
              <a:solidFill>
                <a:schemeClr val="accent6">
                  <a:lumMod val="20000"/>
                  <a:lumOff val="80000"/>
                </a:schemeClr>
              </a:solidFill>
              <a:cs typeface="PT Bold Heading" panose="02010400000000000000" pitchFamily="2" charset="-78"/>
            </a:endParaRPr>
          </a:p>
        </p:txBody>
      </p:sp>
    </p:spTree>
    <p:extLst>
      <p:ext uri="{BB962C8B-B14F-4D97-AF65-F5344CB8AC3E}">
        <p14:creationId xmlns:p14="http://schemas.microsoft.com/office/powerpoint/2010/main" val="42427610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70756" y="1232761"/>
            <a:ext cx="6858000" cy="4392487"/>
          </a:xfrm>
          <a:prstGeom prst="rect">
            <a:avLst/>
          </a:prstGeom>
        </p:spPr>
      </p:pic>
      <p:sp>
        <p:nvSpPr>
          <p:cNvPr id="3" name="شكل بيضاوي 2"/>
          <p:cNvSpPr/>
          <p:nvPr/>
        </p:nvSpPr>
        <p:spPr>
          <a:xfrm>
            <a:off x="8487798" y="332657"/>
            <a:ext cx="1640650" cy="1389057"/>
          </a:xfrm>
          <a:prstGeom prst="ellipse">
            <a:avLst/>
          </a:prstGeom>
          <a:solidFill>
            <a:srgbClr val="FFCD2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endParaRPr lang="en-US" sz="2400" dirty="0">
              <a:solidFill>
                <a:prstClr val="white"/>
              </a:solidFill>
            </a:endParaRPr>
          </a:p>
        </p:txBody>
      </p:sp>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3632" y="120969"/>
            <a:ext cx="1934978" cy="1812429"/>
          </a:xfrm>
          <a:prstGeom prst="rect">
            <a:avLst/>
          </a:prstGeom>
        </p:spPr>
      </p:pic>
      <p:sp>
        <p:nvSpPr>
          <p:cNvPr id="8" name="TextBox 7"/>
          <p:cNvSpPr txBox="1"/>
          <p:nvPr/>
        </p:nvSpPr>
        <p:spPr>
          <a:xfrm>
            <a:off x="8487804" y="644495"/>
            <a:ext cx="1640651" cy="1077218"/>
          </a:xfrm>
          <a:prstGeom prst="rect">
            <a:avLst/>
          </a:prstGeom>
          <a:noFill/>
        </p:spPr>
        <p:txBody>
          <a:bodyPr wrap="square" rtlCol="1">
            <a:spAutoFit/>
          </a:bodyPr>
          <a:lstStyle/>
          <a:p>
            <a:pPr algn="ctr"/>
            <a:r>
              <a:rPr lang="ar-SA" sz="4400" b="1" dirty="0">
                <a:solidFill>
                  <a:prstClr val="black"/>
                </a:solidFill>
              </a:rPr>
              <a:t>مقدمة </a:t>
            </a:r>
            <a:endParaRPr lang="en-US" sz="4400" b="1" dirty="0">
              <a:solidFill>
                <a:prstClr val="black"/>
              </a:solidFill>
            </a:endParaRPr>
          </a:p>
          <a:p>
            <a:pPr algn="ctr"/>
            <a:endParaRPr lang="ar-SA" sz="2000" b="1" dirty="0">
              <a:solidFill>
                <a:prstClr val="black"/>
              </a:solidFill>
            </a:endParaRPr>
          </a:p>
        </p:txBody>
      </p:sp>
      <p:sp>
        <p:nvSpPr>
          <p:cNvPr id="18" name="Rounded Rectangle 17"/>
          <p:cNvSpPr/>
          <p:nvPr/>
        </p:nvSpPr>
        <p:spPr>
          <a:xfrm>
            <a:off x="2927655" y="2060848"/>
            <a:ext cx="7200800" cy="4104456"/>
          </a:xfrm>
          <a:prstGeom prst="roundRect">
            <a:avLst/>
          </a:prstGeom>
          <a:solidFill>
            <a:schemeClr val="accent5">
              <a:lumMod val="75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prstClr val="white"/>
              </a:solidFill>
            </a:endParaRPr>
          </a:p>
        </p:txBody>
      </p:sp>
      <p:sp>
        <p:nvSpPr>
          <p:cNvPr id="4" name="مربع نص 3"/>
          <p:cNvSpPr txBox="1"/>
          <p:nvPr/>
        </p:nvSpPr>
        <p:spPr>
          <a:xfrm>
            <a:off x="3431711" y="1721714"/>
            <a:ext cx="6696744" cy="286232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1">
            <a:spAutoFit/>
          </a:bodyPr>
          <a:lstStyle/>
          <a:p>
            <a:pPr fontAlgn="base"/>
            <a:r>
              <a:rPr lang="ar-EG" dirty="0">
                <a:cs typeface="PT Bold Heading" pitchFamily="2" charset="-78"/>
              </a:rPr>
              <a:t>يعد موضوع اقتصاديات التعليم من الموضوعات التربوية الحديثة نسبياً، وإن كان بعض المهتمين بهذا المجال يعودون به إلي الستينيات من القرن الماضي، إلا أن ما طرأ علي هذا العلم من تطور واهتمام كبيرين مع بداية الألفية الجديدة من حيث الإنفاق علي التعليم بمستوي جودة المخرجات التعليمية، والتوظيف الأمثل للإمكانيات والموارد </a:t>
            </a:r>
            <a:r>
              <a:rPr lang="ar-EG" dirty="0" err="1" smtClean="0">
                <a:cs typeface="PT Bold Heading" pitchFamily="2" charset="-78"/>
              </a:rPr>
              <a:t>المتاحةإن</a:t>
            </a:r>
            <a:r>
              <a:rPr lang="ar-EG" dirty="0" smtClean="0">
                <a:cs typeface="PT Bold Heading" pitchFamily="2" charset="-78"/>
              </a:rPr>
              <a:t> </a:t>
            </a:r>
            <a:r>
              <a:rPr lang="ar-EG" dirty="0">
                <a:cs typeface="PT Bold Heading" pitchFamily="2" charset="-78"/>
              </a:rPr>
              <a:t>اهتمام النظم التعليمية بهذا الجانب لم يعد أولوية فقط </a:t>
            </a:r>
            <a:r>
              <a:rPr lang="ar-EG" dirty="0" err="1">
                <a:cs typeface="PT Bold Heading" pitchFamily="2" charset="-78"/>
              </a:rPr>
              <a:t>تقتضيها</a:t>
            </a:r>
            <a:r>
              <a:rPr lang="ar-EG" dirty="0">
                <a:cs typeface="PT Bold Heading" pitchFamily="2" charset="-78"/>
              </a:rPr>
              <a:t> مصالح المؤسسات التربوية ذاتها وإنما أصبح ضرورة حياتية </a:t>
            </a:r>
            <a:r>
              <a:rPr lang="ar-EG" dirty="0" err="1">
                <a:cs typeface="PT Bold Heading" pitchFamily="2" charset="-78"/>
              </a:rPr>
              <a:t>يستوجبها</a:t>
            </a:r>
            <a:r>
              <a:rPr lang="ar-EG" dirty="0">
                <a:cs typeface="PT Bold Heading" pitchFamily="2" charset="-78"/>
              </a:rPr>
              <a:t> واقع المجتمعات المعاصرة واحتياجاتها المتعددة القائمة علي المشاركة والتعاون والمساهمة في تقديم الخدمة التعليمية، تلبية لتلك الاحتياجات المتنوعة، وتجويداً للمخرجات التعليمية بما يتفق ونوعية أو طبيعة المجالات المتاحة في فرص العمل.</a:t>
            </a:r>
          </a:p>
        </p:txBody>
      </p:sp>
    </p:spTree>
    <p:extLst>
      <p:ext uri="{BB962C8B-B14F-4D97-AF65-F5344CB8AC3E}">
        <p14:creationId xmlns:p14="http://schemas.microsoft.com/office/powerpoint/2010/main" val="421754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70756" y="1232761"/>
            <a:ext cx="6858000" cy="4392487"/>
          </a:xfrm>
          <a:prstGeom prst="rect">
            <a:avLst/>
          </a:prstGeom>
        </p:spPr>
      </p:pic>
      <p:sp>
        <p:nvSpPr>
          <p:cNvPr id="3" name="شكل بيضاوي 2"/>
          <p:cNvSpPr/>
          <p:nvPr/>
        </p:nvSpPr>
        <p:spPr>
          <a:xfrm>
            <a:off x="8487798" y="332657"/>
            <a:ext cx="1640650" cy="1389057"/>
          </a:xfrm>
          <a:prstGeom prst="ellipse">
            <a:avLst/>
          </a:prstGeom>
          <a:solidFill>
            <a:srgbClr val="FFCD2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dirty="0" smtClean="0">
                <a:solidFill>
                  <a:prstClr val="white"/>
                </a:solidFill>
                <a:cs typeface="PT Bold Heading" pitchFamily="2" charset="-78"/>
              </a:rPr>
              <a:t>سؤال</a:t>
            </a:r>
            <a:r>
              <a:rPr lang="ar-SA" sz="2400" dirty="0" smtClean="0">
                <a:solidFill>
                  <a:prstClr val="white"/>
                </a:solidFill>
                <a:cs typeface="PT Bold Heading" pitchFamily="2" charset="-78"/>
              </a:rPr>
              <a:t> </a:t>
            </a:r>
            <a:endParaRPr lang="en-US" sz="2400" dirty="0">
              <a:solidFill>
                <a:prstClr val="white"/>
              </a:solidFill>
              <a:cs typeface="PT Bold Heading" pitchFamily="2" charset="-78"/>
            </a:endParaRPr>
          </a:p>
        </p:txBody>
      </p:sp>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3632" y="120969"/>
            <a:ext cx="1934978" cy="1812429"/>
          </a:xfrm>
          <a:prstGeom prst="rect">
            <a:avLst/>
          </a:prstGeom>
        </p:spPr>
      </p:pic>
      <p:sp>
        <p:nvSpPr>
          <p:cNvPr id="8" name="TextBox 7"/>
          <p:cNvSpPr txBox="1"/>
          <p:nvPr/>
        </p:nvSpPr>
        <p:spPr>
          <a:xfrm>
            <a:off x="4100945" y="734502"/>
            <a:ext cx="4577187" cy="400110"/>
          </a:xfrm>
          <a:prstGeom prst="rect">
            <a:avLst/>
          </a:prstGeom>
          <a:solidFill>
            <a:schemeClr val="accent3">
              <a:lumMod val="40000"/>
              <a:lumOff val="60000"/>
            </a:schemeClr>
          </a:solidFill>
        </p:spPr>
        <p:txBody>
          <a:bodyPr wrap="square" rtlCol="1">
            <a:spAutoFit/>
          </a:bodyPr>
          <a:lstStyle/>
          <a:p>
            <a:pPr algn="ctr"/>
            <a:endParaRPr lang="ar-SA" sz="2000" b="1" dirty="0">
              <a:solidFill>
                <a:prstClr val="black"/>
              </a:solidFill>
            </a:endParaRPr>
          </a:p>
        </p:txBody>
      </p:sp>
      <p:sp>
        <p:nvSpPr>
          <p:cNvPr id="4" name="مربع نص 3"/>
          <p:cNvSpPr txBox="1"/>
          <p:nvPr/>
        </p:nvSpPr>
        <p:spPr>
          <a:xfrm>
            <a:off x="3899756" y="1946157"/>
            <a:ext cx="7322425"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1">
            <a:spAutoFit/>
          </a:bodyPr>
          <a:lstStyle/>
          <a:p>
            <a:pPr fontAlgn="base"/>
            <a:r>
              <a:rPr lang="ar-SA" sz="3200" b="1" dirty="0" smtClean="0">
                <a:solidFill>
                  <a:prstClr val="white"/>
                </a:solidFill>
                <a:cs typeface="PT Bold Heading" pitchFamily="2" charset="-78"/>
              </a:rPr>
              <a:t>اذكر مراحل تطور اقتصاديات التعليم ؟</a:t>
            </a:r>
            <a:endParaRPr lang="ar-EG" sz="3200" dirty="0">
              <a:solidFill>
                <a:prstClr val="white"/>
              </a:solidFill>
              <a:cs typeface="PT Bold Heading" pitchFamily="2" charset="-78"/>
            </a:endParaRPr>
          </a:p>
        </p:txBody>
      </p:sp>
    </p:spTree>
    <p:extLst>
      <p:ext uri="{BB962C8B-B14F-4D97-AF65-F5344CB8AC3E}">
        <p14:creationId xmlns:p14="http://schemas.microsoft.com/office/powerpoint/2010/main" val="70159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470756" y="1232761"/>
            <a:ext cx="6858000" cy="4392487"/>
          </a:xfrm>
          <a:prstGeom prst="rect">
            <a:avLst/>
          </a:prstGeom>
        </p:spPr>
      </p:pic>
      <p:sp>
        <p:nvSpPr>
          <p:cNvPr id="3" name="شكل بيضاوي 2"/>
          <p:cNvSpPr/>
          <p:nvPr/>
        </p:nvSpPr>
        <p:spPr>
          <a:xfrm>
            <a:off x="8487798" y="332657"/>
            <a:ext cx="1640650" cy="1389057"/>
          </a:xfrm>
          <a:prstGeom prst="ellipse">
            <a:avLst/>
          </a:prstGeom>
          <a:solidFill>
            <a:srgbClr val="FFCD2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3600" dirty="0" smtClean="0">
                <a:solidFill>
                  <a:prstClr val="white"/>
                </a:solidFill>
                <a:cs typeface="PT Bold Heading" pitchFamily="2" charset="-78"/>
              </a:rPr>
              <a:t>سؤال</a:t>
            </a:r>
            <a:r>
              <a:rPr lang="ar-SA" sz="2400" dirty="0" smtClean="0">
                <a:solidFill>
                  <a:prstClr val="white"/>
                </a:solidFill>
                <a:cs typeface="PT Bold Heading" pitchFamily="2" charset="-78"/>
              </a:rPr>
              <a:t> </a:t>
            </a:r>
            <a:endParaRPr lang="en-US" sz="2400" dirty="0">
              <a:solidFill>
                <a:prstClr val="white"/>
              </a:solidFill>
              <a:cs typeface="PT Bold Heading" pitchFamily="2" charset="-78"/>
            </a:endParaRPr>
          </a:p>
        </p:txBody>
      </p:sp>
      <p:pic>
        <p:nvPicPr>
          <p:cNvPr id="5" name="صورة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83632" y="120969"/>
            <a:ext cx="1934978" cy="1812429"/>
          </a:xfrm>
          <a:prstGeom prst="rect">
            <a:avLst/>
          </a:prstGeom>
        </p:spPr>
      </p:pic>
      <p:sp>
        <p:nvSpPr>
          <p:cNvPr id="8" name="TextBox 7"/>
          <p:cNvSpPr txBox="1"/>
          <p:nvPr/>
        </p:nvSpPr>
        <p:spPr>
          <a:xfrm>
            <a:off x="4100945" y="734502"/>
            <a:ext cx="4577187" cy="400110"/>
          </a:xfrm>
          <a:prstGeom prst="rect">
            <a:avLst/>
          </a:prstGeom>
          <a:solidFill>
            <a:schemeClr val="accent3">
              <a:lumMod val="40000"/>
              <a:lumOff val="60000"/>
            </a:schemeClr>
          </a:solidFill>
        </p:spPr>
        <p:txBody>
          <a:bodyPr wrap="square" rtlCol="1">
            <a:spAutoFit/>
          </a:bodyPr>
          <a:lstStyle/>
          <a:p>
            <a:pPr algn="ctr"/>
            <a:endParaRPr lang="ar-SA" sz="2000" b="1" dirty="0">
              <a:solidFill>
                <a:prstClr val="black"/>
              </a:solidFill>
            </a:endParaRPr>
          </a:p>
        </p:txBody>
      </p:sp>
      <p:sp>
        <p:nvSpPr>
          <p:cNvPr id="4" name="مربع نص 3"/>
          <p:cNvSpPr txBox="1"/>
          <p:nvPr/>
        </p:nvSpPr>
        <p:spPr>
          <a:xfrm>
            <a:off x="3899756" y="1946157"/>
            <a:ext cx="7322425" cy="58477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1">
            <a:spAutoFit/>
          </a:bodyPr>
          <a:lstStyle/>
          <a:p>
            <a:pPr fontAlgn="base"/>
            <a:r>
              <a:rPr lang="ar-SA" sz="3200" b="1" dirty="0" smtClean="0">
                <a:cs typeface="PT Bold Heading" pitchFamily="2" charset="-78"/>
              </a:rPr>
              <a:t>اذكر </a:t>
            </a:r>
            <a:r>
              <a:rPr lang="ar-EG" sz="3200" b="1" dirty="0" smtClean="0">
                <a:cs typeface="PT Bold Heading" pitchFamily="2" charset="-78"/>
              </a:rPr>
              <a:t>أوجه </a:t>
            </a:r>
            <a:r>
              <a:rPr lang="ar-EG" sz="3200" b="1" dirty="0" err="1" smtClean="0">
                <a:cs typeface="PT Bold Heading" pitchFamily="2" charset="-78"/>
              </a:rPr>
              <a:t>الاستفادةمن</a:t>
            </a:r>
            <a:r>
              <a:rPr lang="ar-EG" sz="3200" b="1" dirty="0" smtClean="0">
                <a:cs typeface="PT Bold Heading" pitchFamily="2" charset="-78"/>
              </a:rPr>
              <a:t> </a:t>
            </a:r>
            <a:r>
              <a:rPr lang="ar-EG" sz="3200" b="1" dirty="0">
                <a:cs typeface="PT Bold Heading" pitchFamily="2" charset="-78"/>
              </a:rPr>
              <a:t>اقتصاديات </a:t>
            </a:r>
            <a:r>
              <a:rPr lang="ar-EG" sz="3200" b="1" dirty="0" smtClean="0">
                <a:cs typeface="PT Bold Heading" pitchFamily="2" charset="-78"/>
              </a:rPr>
              <a:t>التعليم</a:t>
            </a:r>
            <a:r>
              <a:rPr lang="ar-SA" sz="3200" b="1" dirty="0">
                <a:cs typeface="PT Bold Heading" pitchFamily="2" charset="-78"/>
              </a:rPr>
              <a:t> </a:t>
            </a:r>
            <a:r>
              <a:rPr lang="ar-SA" sz="3200" b="1" dirty="0" smtClean="0">
                <a:cs typeface="PT Bold Heading" pitchFamily="2" charset="-78"/>
              </a:rPr>
              <a:t>؟</a:t>
            </a:r>
            <a:endParaRPr lang="ar-EG" sz="3200" dirty="0">
              <a:cs typeface="PT Bold Heading" pitchFamily="2" charset="-78"/>
            </a:endParaRPr>
          </a:p>
        </p:txBody>
      </p:sp>
    </p:spTree>
    <p:extLst>
      <p:ext uri="{BB962C8B-B14F-4D97-AF65-F5344CB8AC3E}">
        <p14:creationId xmlns:p14="http://schemas.microsoft.com/office/powerpoint/2010/main" val="490423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lrowad\Pictures\mangment\imagesGSD3MCAD.jpg"/>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r="16333" b="8611"/>
          <a:stretch/>
        </p:blipFill>
        <p:spPr bwMode="auto">
          <a:xfrm>
            <a:off x="3801979" y="-106680"/>
            <a:ext cx="6031832"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2" descr="C:\Users\alrowad\Pictures\mangment\imagesGSD3MCAD.jpg"/>
          <p:cNvPicPr>
            <a:picLocks noChangeAspect="1" noChangeArrowheads="1"/>
          </p:cNvPicPr>
          <p:nvPr/>
        </p:nvPicPr>
        <p:blipFill rotWithShape="1">
          <a:blip r:embed="rId2">
            <a:extLst>
              <a:ext uri="{28A0092B-C50C-407E-A947-70E740481C1C}">
                <a14:useLocalDpi xmlns:a14="http://schemas.microsoft.com/office/drawing/2010/main" val="0"/>
              </a:ext>
            </a:extLst>
          </a:blip>
          <a:srcRect l="78000" b="9534"/>
          <a:stretch/>
        </p:blipFill>
        <p:spPr bwMode="auto">
          <a:xfrm>
            <a:off x="9015663" y="-106680"/>
            <a:ext cx="1973180" cy="67970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6" name="Picture 2" descr="C:\Users\alrowad\Pictures\mangment\imagesGSD3MCAD.jpg"/>
          <p:cNvPicPr>
            <a:picLocks noChangeAspect="1" noChangeArrowheads="1"/>
          </p:cNvPicPr>
          <p:nvPr/>
        </p:nvPicPr>
        <p:blipFill rotWithShape="1">
          <a:blip r:embed="rId2">
            <a:extLst>
              <a:ext uri="{28A0092B-C50C-407E-A947-70E740481C1C}">
                <a14:useLocalDpi xmlns:a14="http://schemas.microsoft.com/office/drawing/2010/main" val="0"/>
              </a:ext>
            </a:extLst>
          </a:blip>
          <a:srcRect b="7688"/>
          <a:stretch/>
        </p:blipFill>
        <p:spPr bwMode="auto">
          <a:xfrm>
            <a:off x="-112295" y="-167640"/>
            <a:ext cx="8518358"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مستطيل 6"/>
          <p:cNvSpPr/>
          <p:nvPr/>
        </p:nvSpPr>
        <p:spPr>
          <a:xfrm>
            <a:off x="4028027" y="424872"/>
            <a:ext cx="5871411" cy="5530637"/>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fontAlgn="base"/>
            <a:endParaRPr lang="ar-EG" dirty="0"/>
          </a:p>
        </p:txBody>
      </p:sp>
      <p:sp>
        <p:nvSpPr>
          <p:cNvPr id="10" name="مستطيل 4"/>
          <p:cNvSpPr/>
          <p:nvPr/>
        </p:nvSpPr>
        <p:spPr>
          <a:xfrm rot="21120492">
            <a:off x="3936559" y="2043957"/>
            <a:ext cx="6994247" cy="193899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dirty="0">
                <a:ln w="11430"/>
                <a:solidFill>
                  <a:prstClr val="white"/>
                </a:solidFill>
                <a:effectLst>
                  <a:outerShdw blurRad="80000" dist="40000" dir="5040000" algn="tl">
                    <a:srgbClr val="000000">
                      <a:alpha val="30000"/>
                    </a:srgbClr>
                  </a:outerShdw>
                </a:effectLst>
                <a:latin typeface="Trebuchet MS"/>
                <a:cs typeface="Tahoma" panose="020B0604030504040204" pitchFamily="34" charset="0"/>
              </a:rPr>
              <a:t>انتهت المحاضرة </a:t>
            </a:r>
          </a:p>
          <a:p>
            <a:pPr algn="ctr"/>
            <a:r>
              <a:rPr lang="ar-SA" sz="4000" b="1" dirty="0" smtClean="0">
                <a:ln w="11430"/>
                <a:solidFill>
                  <a:srgbClr val="FFFF00"/>
                </a:solidFill>
                <a:effectLst>
                  <a:outerShdw blurRad="80000" dist="40000" dir="5040000" algn="tl">
                    <a:srgbClr val="000000">
                      <a:alpha val="30000"/>
                    </a:srgbClr>
                  </a:outerShdw>
                </a:effectLst>
                <a:latin typeface="Trebuchet MS"/>
                <a:cs typeface="Tahoma" panose="020B0604030504040204" pitchFamily="34" charset="0"/>
              </a:rPr>
              <a:t>شكرًا لكم </a:t>
            </a:r>
          </a:p>
          <a:p>
            <a:pPr algn="ctr"/>
            <a:r>
              <a:rPr lang="ar-SA" sz="4000" b="1" dirty="0" smtClean="0">
                <a:ln w="11430"/>
                <a:solidFill>
                  <a:srgbClr val="FFFF00"/>
                </a:solidFill>
                <a:effectLst>
                  <a:outerShdw blurRad="80000" dist="40000" dir="5040000" algn="tl">
                    <a:srgbClr val="000000">
                      <a:alpha val="30000"/>
                    </a:srgbClr>
                  </a:outerShdw>
                </a:effectLst>
                <a:latin typeface="Trebuchet MS"/>
                <a:cs typeface="Tahoma" panose="020B0604030504040204" pitchFamily="34" charset="0"/>
              </a:rPr>
              <a:t>د/ مها أبو المجد</a:t>
            </a:r>
            <a:endParaRPr lang="ar-SA" sz="4000" b="1" dirty="0">
              <a:ln w="11430"/>
              <a:solidFill>
                <a:srgbClr val="FFFF00"/>
              </a:solidFill>
              <a:effectLst>
                <a:outerShdw blurRad="80000" dist="40000" dir="5040000" algn="tl">
                  <a:srgbClr val="000000">
                    <a:alpha val="30000"/>
                  </a:srgbClr>
                </a:outerShdw>
              </a:effectLst>
              <a:latin typeface="Trebuchet MS"/>
              <a:cs typeface="Tahoma" panose="020B0604030504040204" pitchFamily="34" charset="0"/>
            </a:endParaRPr>
          </a:p>
        </p:txBody>
      </p:sp>
    </p:spTree>
    <p:extLst>
      <p:ext uri="{BB962C8B-B14F-4D97-AF65-F5344CB8AC3E}">
        <p14:creationId xmlns:p14="http://schemas.microsoft.com/office/powerpoint/2010/main" val="30150093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4694</TotalTime>
  <Words>140</Words>
  <Application>Microsoft Office PowerPoint</Application>
  <PresentationFormat>Custom</PresentationFormat>
  <Paragraphs>21</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نسق Office</vt:lpstr>
      <vt:lpstr>1_نسق Office</vt:lpstr>
      <vt:lpstr>PowerPoint Presentation</vt:lpstr>
      <vt:lpstr>علم اقتصاديات التعليم منشأه وتطوره ومجالاته وأوجه الاستفادة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التربية جامعة بنها</dc:title>
  <dc:creator>ASUS</dc:creator>
  <cp:lastModifiedBy>hp</cp:lastModifiedBy>
  <cp:revision>136</cp:revision>
  <dcterms:created xsi:type="dcterms:W3CDTF">2017-02-09T13:05:48Z</dcterms:created>
  <dcterms:modified xsi:type="dcterms:W3CDTF">2020-03-17T17:36:13Z</dcterms:modified>
</cp:coreProperties>
</file>